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Arial Bold" panose="020B0802020202020204"/>
      <p:bold r:id="rId15"/>
    </p:embeddedFont>
    <p:embeddedFont>
      <p:font typeface="Playfair Display Bold"/>
      <p:bold r:id="rId16"/>
    </p:embeddedFont>
    <p:embeddedFont>
      <p:font typeface="Playfair Display"/>
      <p:regular r:id="rId17"/>
    </p:embeddedFont>
    <p:embeddedFont>
      <p:font typeface="Canva Sans Bold" panose="020B0803030501040103"/>
      <p:bold r:id="rId18"/>
    </p:embeddedFont>
    <p:embeddedFont>
      <p:font typeface="Roboto" panose="02000000000000000000"/>
      <p:regular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5" userDrawn="1">
          <p15:clr>
            <a:srgbClr val="A4A3A4"/>
          </p15:clr>
        </p15:guide>
        <p15:guide id="2" pos="2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25"/>
        <p:guide pos="2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font" Target="fonts/font9.fntdata"/><Relationship Id="rId22" Type="http://schemas.openxmlformats.org/officeDocument/2006/relationships/font" Target="fonts/font8.fntdata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G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GIF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GIF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316575" y="-2414045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0">
            <a:off x="4177436" y="202404"/>
            <a:ext cx="1870386" cy="1636090"/>
            <a:chOff x="0" y="0"/>
            <a:chExt cx="2493848" cy="218145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93899" cy="2181479"/>
            </a:xfrm>
            <a:custGeom>
              <a:avLst/>
              <a:gdLst/>
              <a:ahLst/>
              <a:cxnLst/>
              <a:rect l="l" t="t" r="r" b="b"/>
              <a:pathLst>
                <a:path w="2493899" h="2181479">
                  <a:moveTo>
                    <a:pt x="0" y="0"/>
                  </a:moveTo>
                  <a:lnTo>
                    <a:pt x="2493899" y="0"/>
                  </a:lnTo>
                  <a:lnTo>
                    <a:pt x="2493899" y="2181479"/>
                  </a:lnTo>
                  <a:lnTo>
                    <a:pt x="0" y="21814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80000"/>
              </a:blip>
              <a:stretch>
                <a:fillRect l="-2270" r="-2268" b="1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0">
            <a:off x="10268945" y="202404"/>
            <a:ext cx="4256942" cy="1720114"/>
            <a:chOff x="0" y="0"/>
            <a:chExt cx="5675923" cy="229348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675884" cy="2293493"/>
            </a:xfrm>
            <a:custGeom>
              <a:avLst/>
              <a:gdLst/>
              <a:ahLst/>
              <a:cxnLst/>
              <a:rect l="l" t="t" r="r" b="b"/>
              <a:pathLst>
                <a:path w="5675884" h="2293493">
                  <a:moveTo>
                    <a:pt x="0" y="0"/>
                  </a:moveTo>
                  <a:lnTo>
                    <a:pt x="5675884" y="0"/>
                  </a:lnTo>
                  <a:lnTo>
                    <a:pt x="5675884" y="2293493"/>
                  </a:lnTo>
                  <a:lnTo>
                    <a:pt x="0" y="22934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4897" b="-124897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 rot="-10798857">
            <a:off x="2913592" y="2777294"/>
            <a:ext cx="11569793" cy="6479084"/>
            <a:chOff x="0" y="0"/>
            <a:chExt cx="15426391" cy="86387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426437" cy="8638794"/>
            </a:xfrm>
            <a:custGeom>
              <a:avLst/>
              <a:gdLst/>
              <a:ahLst/>
              <a:cxnLst/>
              <a:rect l="l" t="t" r="r" b="b"/>
              <a:pathLst>
                <a:path w="15426437" h="8638794">
                  <a:moveTo>
                    <a:pt x="0" y="0"/>
                  </a:moveTo>
                  <a:lnTo>
                    <a:pt x="15426437" y="0"/>
                  </a:lnTo>
                  <a:lnTo>
                    <a:pt x="15426437" y="8638794"/>
                  </a:lnTo>
                  <a:lnTo>
                    <a:pt x="0" y="8638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399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 rot="0">
            <a:off x="6763374" y="-270584"/>
            <a:ext cx="4084712" cy="4386202"/>
            <a:chOff x="0" y="0"/>
            <a:chExt cx="5446283" cy="584826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446268" cy="5848223"/>
            </a:xfrm>
            <a:custGeom>
              <a:avLst/>
              <a:gdLst/>
              <a:ahLst/>
              <a:cxnLst/>
              <a:rect l="l" t="t" r="r" b="b"/>
              <a:pathLst>
                <a:path w="5446268" h="5848223">
                  <a:moveTo>
                    <a:pt x="0" y="0"/>
                  </a:moveTo>
                  <a:lnTo>
                    <a:pt x="5446268" y="0"/>
                  </a:lnTo>
                  <a:lnTo>
                    <a:pt x="5446268" y="5848223"/>
                  </a:lnTo>
                  <a:lnTo>
                    <a:pt x="0" y="58482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690" r="-3690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3127575" y="4144189"/>
            <a:ext cx="11735100" cy="115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20"/>
              </a:lnSpc>
            </a:pPr>
            <a:r>
              <a:rPr lang="en-US" sz="9605">
                <a:solidFill>
                  <a:srgbClr val="009C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HackOrbit</a:t>
            </a:r>
            <a:r>
              <a:rPr lang="en-US" sz="9605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  </a:t>
            </a:r>
            <a:r>
              <a:rPr lang="en-US" sz="9605">
                <a:solidFill>
                  <a:srgbClr val="009C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2025</a:t>
            </a:r>
            <a:endParaRPr lang="en-US" sz="9605">
              <a:solidFill>
                <a:srgbClr val="009C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682605" y="6778162"/>
            <a:ext cx="8922790" cy="1082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55"/>
              </a:lnSpc>
            </a:pPr>
            <a:r>
              <a:rPr lang="en-US" sz="5895" b="1">
                <a:solidFill>
                  <a:srgbClr val="D9D9D9"/>
                </a:solidFill>
                <a:latin typeface="Arial Bold" panose="020B0802020202020204"/>
                <a:ea typeface="Arial Bold" panose="020B0802020202020204"/>
                <a:cs typeface="Arial Bold" panose="020B0802020202020204"/>
                <a:sym typeface="Arial Bold" panose="020B0802020202020204"/>
              </a:rPr>
              <a:t>Team Name: </a:t>
            </a:r>
            <a:r>
              <a:rPr lang="en-US" sz="5895" b="1">
                <a:solidFill>
                  <a:srgbClr val="CB6CE6"/>
                </a:solidFill>
                <a:latin typeface="Arial Bold" panose="020B0802020202020204"/>
                <a:ea typeface="Arial Bold" panose="020B0802020202020204"/>
                <a:cs typeface="Arial Bold" panose="020B0802020202020204"/>
                <a:sym typeface="Arial Bold" panose="020B0802020202020204"/>
              </a:rPr>
              <a:t>VegaVerse</a:t>
            </a:r>
            <a:endParaRPr lang="en-US" sz="5895" b="1">
              <a:solidFill>
                <a:srgbClr val="CB6CE6"/>
              </a:solidFill>
              <a:latin typeface="Arial Bold" panose="020B0802020202020204"/>
              <a:ea typeface="Arial Bold" panose="020B0802020202020204"/>
              <a:cs typeface="Arial Bold" panose="020B0802020202020204"/>
              <a:sym typeface="Arial Bold" panose="020B080202020202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10798857">
            <a:off x="4261341" y="2409211"/>
            <a:ext cx="9765317" cy="5468578"/>
            <a:chOff x="0" y="0"/>
            <a:chExt cx="13020423" cy="72914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020421" cy="7291451"/>
            </a:xfrm>
            <a:custGeom>
              <a:avLst/>
              <a:gdLst/>
              <a:ahLst/>
              <a:cxnLst/>
              <a:rect l="l" t="t" r="r" b="b"/>
              <a:pathLst>
                <a:path w="13020421" h="729145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398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3042615" y="1217527"/>
            <a:ext cx="13368960" cy="287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60"/>
              </a:lnSpc>
            </a:pPr>
            <a:r>
              <a:rPr lang="en-US" sz="6335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THEME &amp; PROBLEM STATEMENT</a:t>
            </a:r>
            <a:endParaRPr lang="en-US" sz="6335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algn="ctr">
              <a:lnSpc>
                <a:spcPts val="1845"/>
              </a:lnSpc>
            </a:pPr>
          </a:p>
          <a:p>
            <a:pPr algn="ctr">
              <a:lnSpc>
                <a:spcPts val="1845"/>
              </a:lnSpc>
            </a:pPr>
          </a:p>
        </p:txBody>
      </p:sp>
      <p:sp>
        <p:nvSpPr>
          <p:cNvPr id="9" name="TextBox 9"/>
          <p:cNvSpPr txBox="1"/>
          <p:nvPr/>
        </p:nvSpPr>
        <p:spPr>
          <a:xfrm>
            <a:off x="1028700" y="2976476"/>
            <a:ext cx="16230600" cy="5745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20"/>
              </a:lnSpc>
            </a:pPr>
            <a:r>
              <a:rPr lang="zh-CN" altLang="en-US" sz="4220" b="1">
                <a:solidFill>
                  <a:schemeClr val="accent2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🎯</a:t>
            </a:r>
            <a:r>
              <a:rPr lang="en-US" altLang="zh-CN" sz="4220" b="1">
                <a:solidFill>
                  <a:schemeClr val="accent2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</a:t>
            </a:r>
            <a:r>
              <a:rPr lang="en-US" sz="4220" b="1">
                <a:solidFill>
                  <a:srgbClr val="C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</a:t>
            </a:r>
            <a:r>
              <a:rPr lang="en-US" sz="4220" b="1">
                <a:solidFill>
                  <a:srgbClr val="00B0F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Theme:</a:t>
            </a:r>
            <a:endParaRPr lang="en-US" sz="4220" b="1">
              <a:solidFill>
                <a:srgbClr val="00B0F0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  <a:p>
            <a:pPr algn="just">
              <a:lnSpc>
                <a:spcPts val="4795"/>
              </a:lnSpc>
            </a:pP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Artificial Intelligence and Machine Learning</a:t>
            </a:r>
            <a:endParaRPr lang="en-US" sz="3600" b="1">
              <a:solidFill>
                <a:srgbClr val="D9D9D9"/>
              </a:solidFill>
              <a:latin typeface="Arial" panose="020B0604020202020204" pitchFamily="34" charset="0"/>
              <a:ea typeface="Playfair Display Bold"/>
              <a:cs typeface="Arial" panose="020B0604020202020204" pitchFamily="34" charset="0"/>
              <a:sym typeface="Playfair Display Bold"/>
            </a:endParaRPr>
          </a:p>
          <a:p>
            <a:pPr algn="just">
              <a:lnSpc>
                <a:spcPts val="4795"/>
              </a:lnSpc>
            </a:pPr>
          </a:p>
          <a:p>
            <a:pPr algn="just">
              <a:lnSpc>
                <a:spcPts val="5620"/>
              </a:lnSpc>
            </a:pPr>
            <a:r>
              <a:rPr lang="en-US" sz="4220" b="1">
                <a:solidFill>
                  <a:schemeClr val="accent2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❗</a:t>
            </a:r>
            <a:r>
              <a:rPr lang="en-US" sz="4220" b="1">
                <a:solidFill>
                  <a:srgbClr val="00B0F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Problem Statement:</a:t>
            </a:r>
            <a:endParaRPr lang="en-US" sz="4220" b="1">
              <a:solidFill>
                <a:srgbClr val="00B0F0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  <a:p>
            <a:pPr algn="just">
              <a:lnSpc>
                <a:spcPts val="4795"/>
              </a:lnSpc>
            </a:pP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Millions of people with visual or speech/hearing disabilities struggle with communication and navigation. We aim to build an AI-powered assistive system that helps blind users detect objects with voice feedback and enables deaf &amp; mute users to speak through gestures.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4795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10798857">
            <a:off x="4261341" y="2409211"/>
            <a:ext cx="9765317" cy="5468578"/>
            <a:chOff x="0" y="0"/>
            <a:chExt cx="13020423" cy="72914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020421" cy="7291451"/>
            </a:xfrm>
            <a:custGeom>
              <a:avLst/>
              <a:gdLst/>
              <a:ahLst/>
              <a:cxnLst/>
              <a:rect l="l" t="t" r="r" b="b"/>
              <a:pathLst>
                <a:path w="13020421" h="729145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398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15516" y="1379417"/>
            <a:ext cx="9130784" cy="102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5"/>
              </a:lnSpc>
            </a:pPr>
            <a:r>
              <a:rPr lang="en-US" sz="566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PROPOSED SOLUTION</a:t>
            </a:r>
            <a:endParaRPr lang="en-US" sz="566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28995" y="2888746"/>
            <a:ext cx="16430305" cy="7907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20"/>
              </a:lnSpc>
            </a:pPr>
            <a:r>
              <a:rPr lang="en-US" sz="422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We propose an AI-powered assistive system that helps:</a:t>
            </a:r>
            <a:endParaRPr lang="en-US" sz="4220" b="1">
              <a:solidFill>
                <a:srgbClr val="D9D9D9"/>
              </a:solidFill>
              <a:latin typeface="Arial" panose="020B0604020202020204" pitchFamily="34" charset="0"/>
              <a:ea typeface="Playfair Display Bold"/>
              <a:cs typeface="Arial" panose="020B0604020202020204" pitchFamily="34" charset="0"/>
              <a:sym typeface="Playfair Display Bold"/>
            </a:endParaRPr>
          </a:p>
          <a:p>
            <a:pPr algn="just">
              <a:lnSpc>
                <a:spcPts val="5620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5620"/>
              </a:lnSpc>
            </a:pPr>
            <a:r>
              <a:rPr lang="en-US" sz="4220" b="1">
                <a:solidFill>
                  <a:schemeClr val="accent2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👁 </a:t>
            </a:r>
            <a:r>
              <a:rPr lang="en-US" sz="4220" b="1">
                <a:solidFill>
                  <a:srgbClr val="00B0F0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 For Blind Users:</a:t>
            </a:r>
            <a:endParaRPr lang="en-US" sz="4220" b="1">
              <a:solidFill>
                <a:srgbClr val="00B0F0"/>
              </a:solidFill>
              <a:latin typeface="Arial" panose="020B0604020202020204" pitchFamily="34" charset="0"/>
              <a:ea typeface="Playfair Display Bold"/>
              <a:cs typeface="Arial" panose="020B0604020202020204" pitchFamily="34" charset="0"/>
              <a:sym typeface="Playfair Display Bold"/>
            </a:endParaRPr>
          </a:p>
          <a:p>
            <a:pPr algn="just">
              <a:lnSpc>
                <a:spcPts val="4795"/>
              </a:lnSpc>
            </a:pP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       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Detects objects using a camera and provides real-time voice guidance for safe movement and object location.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5620"/>
              </a:lnSpc>
            </a:pPr>
            <a:r>
              <a:rPr lang="en-US" sz="4220" b="1">
                <a:solidFill>
                  <a:schemeClr val="accent2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🤟 </a:t>
            </a:r>
            <a:r>
              <a:rPr lang="en-US" sz="4220" b="1">
                <a:solidFill>
                  <a:srgbClr val="00B0F0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For Deaf &amp; Mute Users:</a:t>
            </a:r>
            <a:endParaRPr lang="en-US" sz="4220" b="1">
              <a:solidFill>
                <a:srgbClr val="00B0F0"/>
              </a:solidFill>
              <a:latin typeface="Arial" panose="020B0604020202020204" pitchFamily="34" charset="0"/>
              <a:ea typeface="Playfair Display Bold"/>
              <a:cs typeface="Arial" panose="020B0604020202020204" pitchFamily="34" charset="0"/>
              <a:sym typeface="Playfair Display Bold"/>
            </a:endParaRPr>
          </a:p>
          <a:p>
            <a:pPr algn="just">
              <a:lnSpc>
                <a:spcPts val="4795"/>
              </a:lnSpc>
            </a:pP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       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Recognizes hand gestures using a camera and converts them into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text and speech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. Also enables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text-to-sign conversion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 by generating hand-sign videos, so they can receive messages visually.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4795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4795"/>
              </a:lnSpc>
            </a:pPr>
            <a:r>
              <a:rPr lang="en-US" sz="3600" b="1">
                <a:solidFill>
                  <a:schemeClr val="accent2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⚙ 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Uses AI (Computer Vision + NLP), is portable, and works in real-time.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5620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10798857">
            <a:off x="4223287" y="2471453"/>
            <a:ext cx="9765317" cy="5468578"/>
            <a:chOff x="0" y="0"/>
            <a:chExt cx="13020423" cy="72914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020421" cy="7291451"/>
            </a:xfrm>
            <a:custGeom>
              <a:avLst/>
              <a:gdLst/>
              <a:ahLst/>
              <a:cxnLst/>
              <a:rect l="l" t="t" r="r" b="b"/>
              <a:pathLst>
                <a:path w="13020421" h="729145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398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15516" y="1430370"/>
            <a:ext cx="9130784" cy="102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5"/>
              </a:lnSpc>
            </a:pPr>
            <a:r>
              <a:rPr lang="en-US" sz="566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FLOWCHART / DIAGRAM</a:t>
            </a:r>
            <a:endParaRPr lang="en-US" sz="566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77010" y="2835275"/>
            <a:ext cx="3268980" cy="5384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1">
                <a:solidFill>
                  <a:srgbClr val="00B0F0"/>
                </a:solidFill>
                <a:latin typeface="Arial" panose="020B0604020202020204" pitchFamily="34" charset="0"/>
                <a:ea typeface="Canva Sans Bold" panose="020B0803030501040103"/>
                <a:cs typeface="Arial" panose="020B0604020202020204" pitchFamily="34" charset="0"/>
                <a:sym typeface="Canva Sans Bold" panose="020B0803030501040103"/>
              </a:rPr>
              <a:t>For Blind Users</a:t>
            </a:r>
            <a:endParaRPr lang="en-US" sz="3000" b="1">
              <a:solidFill>
                <a:srgbClr val="00B0F0"/>
              </a:solidFill>
              <a:latin typeface="Arial" panose="020B0604020202020204" pitchFamily="34" charset="0"/>
              <a:ea typeface="Canva Sans Bold" panose="020B0803030501040103"/>
              <a:cs typeface="Arial" panose="020B0604020202020204" pitchFamily="34" charset="0"/>
              <a:sym typeface="Canva Sans Bold" panose="020B0803030501040103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301435" y="2835364"/>
            <a:ext cx="2972842" cy="538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1">
                <a:solidFill>
                  <a:srgbClr val="00B0F0"/>
                </a:solidFill>
                <a:latin typeface="Arial" panose="020B0604020202020204" pitchFamily="34" charset="0"/>
                <a:ea typeface="Canva Sans Bold" panose="020B0803030501040103"/>
                <a:cs typeface="Arial" panose="020B0604020202020204" pitchFamily="34" charset="0"/>
                <a:sym typeface="Canva Sans Bold" panose="020B0803030501040103"/>
              </a:rPr>
              <a:t>For Dumb Users</a:t>
            </a:r>
            <a:endParaRPr lang="en-US" sz="3000" b="1">
              <a:solidFill>
                <a:srgbClr val="00B0F0"/>
              </a:solidFill>
              <a:latin typeface="Arial" panose="020B0604020202020204" pitchFamily="34" charset="0"/>
              <a:ea typeface="Canva Sans Bold" panose="020B0803030501040103"/>
              <a:cs typeface="Arial" panose="020B0604020202020204" pitchFamily="34" charset="0"/>
              <a:sym typeface="Canva Sans Bold" panose="020B0803030501040103"/>
            </a:endParaRPr>
          </a:p>
        </p:txBody>
      </p:sp>
      <p:grpSp>
        <p:nvGrpSpPr>
          <p:cNvPr id="11" name="Group 11"/>
          <p:cNvGrpSpPr/>
          <p:nvPr/>
        </p:nvGrpSpPr>
        <p:grpSpPr>
          <a:xfrm rot="0">
            <a:off x="1028700" y="6320124"/>
            <a:ext cx="4097952" cy="1019597"/>
            <a:chOff x="0" y="0"/>
            <a:chExt cx="1079296" cy="26853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79296" cy="268536"/>
            </a:xfrm>
            <a:custGeom>
              <a:avLst/>
              <a:gdLst/>
              <a:ahLst/>
              <a:cxnLst/>
              <a:rect l="l" t="t" r="r" b="b"/>
              <a:pathLst>
                <a:path w="1079296" h="268536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72186"/>
                  </a:lnTo>
                  <a:cubicBezTo>
                    <a:pt x="1079296" y="225398"/>
                    <a:pt x="1036159" y="268536"/>
                    <a:pt x="982946" y="268536"/>
                  </a:cubicBezTo>
                  <a:lnTo>
                    <a:pt x="96350" y="268536"/>
                  </a:lnTo>
                  <a:cubicBezTo>
                    <a:pt x="43137" y="268536"/>
                    <a:pt x="0" y="225398"/>
                    <a:pt x="0" y="172186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85725"/>
              <a:ext cx="1079296" cy="3542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0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Object Identification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+ Distance Estimation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 rot="0">
            <a:off x="3796535" y="9142377"/>
            <a:ext cx="4097952" cy="1019747"/>
            <a:chOff x="0" y="0"/>
            <a:chExt cx="1079296" cy="2685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79296" cy="268575"/>
            </a:xfrm>
            <a:custGeom>
              <a:avLst/>
              <a:gdLst/>
              <a:ahLst/>
              <a:cxnLst/>
              <a:rect l="l" t="t" r="r" b="b"/>
              <a:pathLst>
                <a:path w="1079296" h="268575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72225"/>
                  </a:lnTo>
                  <a:cubicBezTo>
                    <a:pt x="1079296" y="225438"/>
                    <a:pt x="1036159" y="268575"/>
                    <a:pt x="982946" y="268575"/>
                  </a:cubicBezTo>
                  <a:lnTo>
                    <a:pt x="96350" y="268575"/>
                  </a:lnTo>
                  <a:cubicBezTo>
                    <a:pt x="43137" y="268575"/>
                    <a:pt x="0" y="225438"/>
                    <a:pt x="0" y="172225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85725"/>
              <a:ext cx="1079296" cy="354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0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Text-to-Speech Output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(Speech Assist)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 rot="0">
            <a:off x="1047750" y="3486558"/>
            <a:ext cx="4097952" cy="781325"/>
            <a:chOff x="0" y="0"/>
            <a:chExt cx="1079296" cy="2057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79296" cy="205781"/>
            </a:xfrm>
            <a:custGeom>
              <a:avLst/>
              <a:gdLst/>
              <a:ahLst/>
              <a:cxnLst/>
              <a:rect l="l" t="t" r="r" b="b"/>
              <a:pathLst>
                <a:path w="1079296" h="205781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09431"/>
                  </a:lnTo>
                  <a:cubicBezTo>
                    <a:pt x="1079296" y="162644"/>
                    <a:pt x="1036159" y="205781"/>
                    <a:pt x="982946" y="205781"/>
                  </a:cubicBezTo>
                  <a:lnTo>
                    <a:pt x="96350" y="205781"/>
                  </a:lnTo>
                  <a:cubicBezTo>
                    <a:pt x="43137" y="205781"/>
                    <a:pt x="0" y="162644"/>
                    <a:pt x="0" y="109431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85725"/>
              <a:ext cx="1079296" cy="2915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Camera Input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0" name="Group 20"/>
          <p:cNvGrpSpPr/>
          <p:nvPr/>
        </p:nvGrpSpPr>
        <p:grpSpPr>
          <a:xfrm rot="0">
            <a:off x="1028700" y="4786027"/>
            <a:ext cx="4097952" cy="1019747"/>
            <a:chOff x="0" y="0"/>
            <a:chExt cx="1079296" cy="2685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79296" cy="268575"/>
            </a:xfrm>
            <a:custGeom>
              <a:avLst/>
              <a:gdLst/>
              <a:ahLst/>
              <a:cxnLst/>
              <a:rect l="l" t="t" r="r" b="b"/>
              <a:pathLst>
                <a:path w="1079296" h="268575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72225"/>
                  </a:lnTo>
                  <a:cubicBezTo>
                    <a:pt x="1079296" y="225438"/>
                    <a:pt x="1036159" y="268575"/>
                    <a:pt x="982946" y="268575"/>
                  </a:cubicBezTo>
                  <a:lnTo>
                    <a:pt x="96350" y="268575"/>
                  </a:lnTo>
                  <a:cubicBezTo>
                    <a:pt x="43137" y="268575"/>
                    <a:pt x="0" y="225438"/>
                    <a:pt x="0" y="172225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85725"/>
              <a:ext cx="1079296" cy="354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0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Object Detection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(YOLO/SSD)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 rot="0">
            <a:off x="6748405" y="3490351"/>
            <a:ext cx="4097952" cy="781325"/>
            <a:chOff x="0" y="0"/>
            <a:chExt cx="1079296" cy="205781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79296" cy="205781"/>
            </a:xfrm>
            <a:custGeom>
              <a:avLst/>
              <a:gdLst/>
              <a:ahLst/>
              <a:cxnLst/>
              <a:rect l="l" t="t" r="r" b="b"/>
              <a:pathLst>
                <a:path w="1079296" h="205781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09431"/>
                  </a:lnTo>
                  <a:cubicBezTo>
                    <a:pt x="1079296" y="162644"/>
                    <a:pt x="1036159" y="205781"/>
                    <a:pt x="982946" y="205781"/>
                  </a:cubicBezTo>
                  <a:lnTo>
                    <a:pt x="96350" y="205781"/>
                  </a:lnTo>
                  <a:cubicBezTo>
                    <a:pt x="43137" y="205781"/>
                    <a:pt x="0" y="162644"/>
                    <a:pt x="0" y="109431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85725"/>
              <a:ext cx="1079296" cy="2915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Camera Input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6" name="Group 26"/>
          <p:cNvGrpSpPr/>
          <p:nvPr/>
        </p:nvGrpSpPr>
        <p:grpSpPr>
          <a:xfrm rot="0">
            <a:off x="6769377" y="4804148"/>
            <a:ext cx="4097952" cy="1019747"/>
            <a:chOff x="0" y="0"/>
            <a:chExt cx="1079296" cy="26857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79296" cy="268575"/>
            </a:xfrm>
            <a:custGeom>
              <a:avLst/>
              <a:gdLst/>
              <a:ahLst/>
              <a:cxnLst/>
              <a:rect l="l" t="t" r="r" b="b"/>
              <a:pathLst>
                <a:path w="1079296" h="268575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72225"/>
                  </a:lnTo>
                  <a:cubicBezTo>
                    <a:pt x="1079296" y="225438"/>
                    <a:pt x="1036159" y="268575"/>
                    <a:pt x="982946" y="268575"/>
                  </a:cubicBezTo>
                  <a:lnTo>
                    <a:pt x="96350" y="268575"/>
                  </a:lnTo>
                  <a:cubicBezTo>
                    <a:pt x="43137" y="268575"/>
                    <a:pt x="0" y="225438"/>
                    <a:pt x="0" y="172225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85725"/>
              <a:ext cx="1079296" cy="354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0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Hand Gesture Detection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(MediaPipe/CNN)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 rot="0">
            <a:off x="1028700" y="7884504"/>
            <a:ext cx="4097952" cy="1019747"/>
            <a:chOff x="0" y="0"/>
            <a:chExt cx="1079296" cy="26857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79296" cy="268575"/>
            </a:xfrm>
            <a:custGeom>
              <a:avLst/>
              <a:gdLst/>
              <a:ahLst/>
              <a:cxnLst/>
              <a:rect l="l" t="t" r="r" b="b"/>
              <a:pathLst>
                <a:path w="1079296" h="268575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72225"/>
                  </a:lnTo>
                  <a:cubicBezTo>
                    <a:pt x="1079296" y="225438"/>
                    <a:pt x="1036159" y="268575"/>
                    <a:pt x="982946" y="268575"/>
                  </a:cubicBezTo>
                  <a:lnTo>
                    <a:pt x="96350" y="268575"/>
                  </a:lnTo>
                  <a:cubicBezTo>
                    <a:pt x="43137" y="268575"/>
                    <a:pt x="0" y="225438"/>
                    <a:pt x="0" y="172225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85725"/>
              <a:ext cx="1079296" cy="354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0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Text Generation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(Label + Position Info)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32" name="Group 32"/>
          <p:cNvGrpSpPr/>
          <p:nvPr/>
        </p:nvGrpSpPr>
        <p:grpSpPr>
          <a:xfrm rot="0">
            <a:off x="6738880" y="6357295"/>
            <a:ext cx="4097952" cy="1019747"/>
            <a:chOff x="0" y="0"/>
            <a:chExt cx="1079296" cy="268575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079296" cy="268575"/>
            </a:xfrm>
            <a:custGeom>
              <a:avLst/>
              <a:gdLst/>
              <a:ahLst/>
              <a:cxnLst/>
              <a:rect l="l" t="t" r="r" b="b"/>
              <a:pathLst>
                <a:path w="1079296" h="268575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72225"/>
                  </a:lnTo>
                  <a:cubicBezTo>
                    <a:pt x="1079296" y="225438"/>
                    <a:pt x="1036159" y="268575"/>
                    <a:pt x="982946" y="268575"/>
                  </a:cubicBezTo>
                  <a:lnTo>
                    <a:pt x="96350" y="268575"/>
                  </a:lnTo>
                  <a:cubicBezTo>
                    <a:pt x="43137" y="268575"/>
                    <a:pt x="0" y="225438"/>
                    <a:pt x="0" y="172225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85725"/>
              <a:ext cx="1079296" cy="354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0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Gesture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Classification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35" name="Group 35"/>
          <p:cNvGrpSpPr/>
          <p:nvPr/>
        </p:nvGrpSpPr>
        <p:grpSpPr>
          <a:xfrm rot="0">
            <a:off x="6748405" y="7884504"/>
            <a:ext cx="4097952" cy="1019747"/>
            <a:chOff x="0" y="0"/>
            <a:chExt cx="1079296" cy="268575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079296" cy="268575"/>
            </a:xfrm>
            <a:custGeom>
              <a:avLst/>
              <a:gdLst/>
              <a:ahLst/>
              <a:cxnLst/>
              <a:rect l="l" t="t" r="r" b="b"/>
              <a:pathLst>
                <a:path w="1079296" h="268575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72225"/>
                  </a:lnTo>
                  <a:cubicBezTo>
                    <a:pt x="1079296" y="225438"/>
                    <a:pt x="1036159" y="268575"/>
                    <a:pt x="982946" y="268575"/>
                  </a:cubicBezTo>
                  <a:lnTo>
                    <a:pt x="96350" y="268575"/>
                  </a:lnTo>
                  <a:cubicBezTo>
                    <a:pt x="43137" y="268575"/>
                    <a:pt x="0" y="225438"/>
                    <a:pt x="0" y="172225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85725"/>
              <a:ext cx="1079296" cy="354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0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Text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Generation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38" name="AutoShape 38"/>
          <p:cNvSpPr/>
          <p:nvPr/>
        </p:nvSpPr>
        <p:spPr>
          <a:xfrm flipH="1">
            <a:off x="3077676" y="4267883"/>
            <a:ext cx="19050" cy="518144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9" name="AutoShape 39"/>
          <p:cNvSpPr/>
          <p:nvPr/>
        </p:nvSpPr>
        <p:spPr>
          <a:xfrm>
            <a:off x="3096726" y="5788010"/>
            <a:ext cx="0" cy="53626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0" name="AutoShape 40"/>
          <p:cNvSpPr/>
          <p:nvPr/>
        </p:nvSpPr>
        <p:spPr>
          <a:xfrm>
            <a:off x="3096726" y="7348239"/>
            <a:ext cx="0" cy="53626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1" name="AutoShape 41"/>
          <p:cNvSpPr/>
          <p:nvPr/>
        </p:nvSpPr>
        <p:spPr>
          <a:xfrm>
            <a:off x="8787856" y="4267883"/>
            <a:ext cx="0" cy="53626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2" name="AutoShape 42"/>
          <p:cNvSpPr/>
          <p:nvPr/>
        </p:nvSpPr>
        <p:spPr>
          <a:xfrm>
            <a:off x="8837403" y="5805774"/>
            <a:ext cx="0" cy="53626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3" name="AutoShape 43"/>
          <p:cNvSpPr/>
          <p:nvPr/>
        </p:nvSpPr>
        <p:spPr>
          <a:xfrm>
            <a:off x="8837403" y="7301772"/>
            <a:ext cx="0" cy="53626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4" name="AutoShape 44"/>
          <p:cNvSpPr/>
          <p:nvPr/>
        </p:nvSpPr>
        <p:spPr>
          <a:xfrm>
            <a:off x="3153876" y="8904252"/>
            <a:ext cx="555478" cy="502928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5" name="AutoShape 45"/>
          <p:cNvSpPr/>
          <p:nvPr/>
        </p:nvSpPr>
        <p:spPr>
          <a:xfrm flipH="1">
            <a:off x="7948947" y="8904252"/>
            <a:ext cx="848434" cy="884149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46" name="Group 46"/>
          <p:cNvGrpSpPr/>
          <p:nvPr/>
        </p:nvGrpSpPr>
        <p:grpSpPr>
          <a:xfrm rot="0">
            <a:off x="12449060" y="3486558"/>
            <a:ext cx="4097952" cy="781325"/>
            <a:chOff x="0" y="0"/>
            <a:chExt cx="1079296" cy="205781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1079296" cy="205781"/>
            </a:xfrm>
            <a:custGeom>
              <a:avLst/>
              <a:gdLst/>
              <a:ahLst/>
              <a:cxnLst/>
              <a:rect l="l" t="t" r="r" b="b"/>
              <a:pathLst>
                <a:path w="1079296" h="205781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09431"/>
                  </a:lnTo>
                  <a:cubicBezTo>
                    <a:pt x="1079296" y="162644"/>
                    <a:pt x="1036159" y="205781"/>
                    <a:pt x="982946" y="205781"/>
                  </a:cubicBezTo>
                  <a:lnTo>
                    <a:pt x="96350" y="205781"/>
                  </a:lnTo>
                  <a:cubicBezTo>
                    <a:pt x="43137" y="205781"/>
                    <a:pt x="0" y="162644"/>
                    <a:pt x="0" y="109431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0" y="-85725"/>
              <a:ext cx="1079296" cy="2915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Text Input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11012170" y="2835275"/>
            <a:ext cx="6767830" cy="5384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1">
                <a:solidFill>
                  <a:srgbClr val="00B0F0"/>
                </a:solidFill>
                <a:latin typeface="Arial" panose="020B0604020202020204" pitchFamily="34" charset="0"/>
                <a:ea typeface="Canva Sans Bold" panose="020B0803030501040103"/>
                <a:cs typeface="Arial" panose="020B0604020202020204" pitchFamily="34" charset="0"/>
                <a:sym typeface="Canva Sans Bold" panose="020B0803030501040103"/>
              </a:rPr>
              <a:t>For Communicating to Deaf Users</a:t>
            </a:r>
            <a:endParaRPr lang="en-US" sz="3000" b="1">
              <a:solidFill>
                <a:srgbClr val="00B0F0"/>
              </a:solidFill>
              <a:latin typeface="Arial" panose="020B0604020202020204" pitchFamily="34" charset="0"/>
              <a:ea typeface="Canva Sans Bold" panose="020B0803030501040103"/>
              <a:cs typeface="Arial" panose="020B0604020202020204" pitchFamily="34" charset="0"/>
              <a:sym typeface="Canva Sans Bold" panose="020B0803030501040103"/>
            </a:endParaRPr>
          </a:p>
        </p:txBody>
      </p:sp>
      <p:grpSp>
        <p:nvGrpSpPr>
          <p:cNvPr id="50" name="Group 50"/>
          <p:cNvGrpSpPr/>
          <p:nvPr/>
        </p:nvGrpSpPr>
        <p:grpSpPr>
          <a:xfrm rot="0">
            <a:off x="12449060" y="4804148"/>
            <a:ext cx="4097952" cy="1019747"/>
            <a:chOff x="0" y="0"/>
            <a:chExt cx="1079296" cy="268575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079296" cy="268575"/>
            </a:xfrm>
            <a:custGeom>
              <a:avLst/>
              <a:gdLst/>
              <a:ahLst/>
              <a:cxnLst/>
              <a:rect l="l" t="t" r="r" b="b"/>
              <a:pathLst>
                <a:path w="1079296" h="268575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72225"/>
                  </a:lnTo>
                  <a:cubicBezTo>
                    <a:pt x="1079296" y="225438"/>
                    <a:pt x="1036159" y="268575"/>
                    <a:pt x="982946" y="268575"/>
                  </a:cubicBezTo>
                  <a:lnTo>
                    <a:pt x="96350" y="268575"/>
                  </a:lnTo>
                  <a:cubicBezTo>
                    <a:pt x="43137" y="268575"/>
                    <a:pt x="0" y="225438"/>
                    <a:pt x="0" y="172225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0" y="-85725"/>
              <a:ext cx="1079296" cy="354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0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Text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Preprocessing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53" name="Group 53"/>
          <p:cNvGrpSpPr/>
          <p:nvPr/>
        </p:nvGrpSpPr>
        <p:grpSpPr>
          <a:xfrm rot="0">
            <a:off x="12449060" y="6357295"/>
            <a:ext cx="4097952" cy="1019747"/>
            <a:chOff x="0" y="0"/>
            <a:chExt cx="1079296" cy="268575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079296" cy="268575"/>
            </a:xfrm>
            <a:custGeom>
              <a:avLst/>
              <a:gdLst/>
              <a:ahLst/>
              <a:cxnLst/>
              <a:rect l="l" t="t" r="r" b="b"/>
              <a:pathLst>
                <a:path w="1079296" h="268575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72225"/>
                  </a:lnTo>
                  <a:cubicBezTo>
                    <a:pt x="1079296" y="225438"/>
                    <a:pt x="1036159" y="268575"/>
                    <a:pt x="982946" y="268575"/>
                  </a:cubicBezTo>
                  <a:lnTo>
                    <a:pt x="96350" y="268575"/>
                  </a:lnTo>
                  <a:cubicBezTo>
                    <a:pt x="43137" y="268575"/>
                    <a:pt x="0" y="225438"/>
                    <a:pt x="0" y="172225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0" y="-85725"/>
              <a:ext cx="1079296" cy="354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0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Sign Language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Translation Model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56" name="Group 56"/>
          <p:cNvGrpSpPr/>
          <p:nvPr/>
        </p:nvGrpSpPr>
        <p:grpSpPr>
          <a:xfrm rot="0">
            <a:off x="12449060" y="7884504"/>
            <a:ext cx="4097952" cy="1019747"/>
            <a:chOff x="0" y="0"/>
            <a:chExt cx="1079296" cy="268575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079296" cy="268575"/>
            </a:xfrm>
            <a:custGeom>
              <a:avLst/>
              <a:gdLst/>
              <a:ahLst/>
              <a:cxnLst/>
              <a:rect l="l" t="t" r="r" b="b"/>
              <a:pathLst>
                <a:path w="1079296" h="268575">
                  <a:moveTo>
                    <a:pt x="96350" y="0"/>
                  </a:moveTo>
                  <a:lnTo>
                    <a:pt x="982946" y="0"/>
                  </a:lnTo>
                  <a:cubicBezTo>
                    <a:pt x="1036159" y="0"/>
                    <a:pt x="1079296" y="43137"/>
                    <a:pt x="1079296" y="96350"/>
                  </a:cubicBezTo>
                  <a:lnTo>
                    <a:pt x="1079296" y="172225"/>
                  </a:lnTo>
                  <a:cubicBezTo>
                    <a:pt x="1079296" y="225438"/>
                    <a:pt x="1036159" y="268575"/>
                    <a:pt x="982946" y="268575"/>
                  </a:cubicBezTo>
                  <a:lnTo>
                    <a:pt x="96350" y="268575"/>
                  </a:lnTo>
                  <a:cubicBezTo>
                    <a:pt x="43137" y="268575"/>
                    <a:pt x="0" y="225438"/>
                    <a:pt x="0" y="172225"/>
                  </a:cubicBezTo>
                  <a:lnTo>
                    <a:pt x="0" y="96350"/>
                  </a:lnTo>
                  <a:cubicBezTo>
                    <a:pt x="0" y="43137"/>
                    <a:pt x="43137" y="0"/>
                    <a:pt x="9635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0" y="-85725"/>
              <a:ext cx="1079296" cy="354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0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Sign Pose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or Gesture Animation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59" name="Group 59"/>
          <p:cNvGrpSpPr/>
          <p:nvPr/>
        </p:nvGrpSpPr>
        <p:grpSpPr>
          <a:xfrm rot="0">
            <a:off x="12326524" y="9258300"/>
            <a:ext cx="4343023" cy="1019747"/>
            <a:chOff x="0" y="0"/>
            <a:chExt cx="1143842" cy="268575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1143842" cy="268575"/>
            </a:xfrm>
            <a:custGeom>
              <a:avLst/>
              <a:gdLst/>
              <a:ahLst/>
              <a:cxnLst/>
              <a:rect l="l" t="t" r="r" b="b"/>
              <a:pathLst>
                <a:path w="1143842" h="268575">
                  <a:moveTo>
                    <a:pt x="90913" y="0"/>
                  </a:moveTo>
                  <a:lnTo>
                    <a:pt x="1052928" y="0"/>
                  </a:lnTo>
                  <a:cubicBezTo>
                    <a:pt x="1077040" y="0"/>
                    <a:pt x="1100164" y="9578"/>
                    <a:pt x="1117214" y="26628"/>
                  </a:cubicBezTo>
                  <a:cubicBezTo>
                    <a:pt x="1134263" y="43677"/>
                    <a:pt x="1143842" y="66801"/>
                    <a:pt x="1143842" y="90913"/>
                  </a:cubicBezTo>
                  <a:lnTo>
                    <a:pt x="1143842" y="177662"/>
                  </a:lnTo>
                  <a:cubicBezTo>
                    <a:pt x="1143842" y="201774"/>
                    <a:pt x="1134263" y="224898"/>
                    <a:pt x="1117214" y="241948"/>
                  </a:cubicBezTo>
                  <a:cubicBezTo>
                    <a:pt x="1100164" y="258997"/>
                    <a:pt x="1077040" y="268575"/>
                    <a:pt x="1052928" y="268575"/>
                  </a:cubicBezTo>
                  <a:lnTo>
                    <a:pt x="90913" y="268575"/>
                  </a:lnTo>
                  <a:cubicBezTo>
                    <a:pt x="66801" y="268575"/>
                    <a:pt x="43677" y="258997"/>
                    <a:pt x="26628" y="241948"/>
                  </a:cubicBezTo>
                  <a:cubicBezTo>
                    <a:pt x="9578" y="224898"/>
                    <a:pt x="0" y="201774"/>
                    <a:pt x="0" y="177662"/>
                  </a:cubicBezTo>
                  <a:lnTo>
                    <a:pt x="0" y="90913"/>
                  </a:lnTo>
                  <a:cubicBezTo>
                    <a:pt x="0" y="66801"/>
                    <a:pt x="9578" y="43677"/>
                    <a:pt x="26628" y="26628"/>
                  </a:cubicBezTo>
                  <a:cubicBezTo>
                    <a:pt x="43677" y="9578"/>
                    <a:pt x="66801" y="0"/>
                    <a:pt x="90913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61" name="TextBox 61"/>
            <p:cNvSpPr txBox="1"/>
            <p:nvPr/>
          </p:nvSpPr>
          <p:spPr>
            <a:xfrm>
              <a:off x="0" y="-85725"/>
              <a:ext cx="1143842" cy="354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60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Sign Video Output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>
                <a:lnSpc>
                  <a:spcPts val="3565"/>
                </a:lnSpc>
              </a:pPr>
              <a:r>
                <a:rPr lang="en-US" sz="27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(Displayed to Deaf People)</a:t>
              </a:r>
              <a:endParaRPr lang="en-US" sz="27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62" name="AutoShape 62"/>
          <p:cNvSpPr/>
          <p:nvPr/>
        </p:nvSpPr>
        <p:spPr>
          <a:xfrm>
            <a:off x="14517086" y="4249762"/>
            <a:ext cx="0" cy="53626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3" name="AutoShape 63"/>
          <p:cNvSpPr/>
          <p:nvPr/>
        </p:nvSpPr>
        <p:spPr>
          <a:xfrm>
            <a:off x="14517086" y="5783859"/>
            <a:ext cx="0" cy="53626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4" name="AutoShape 64"/>
          <p:cNvSpPr/>
          <p:nvPr/>
        </p:nvSpPr>
        <p:spPr>
          <a:xfrm>
            <a:off x="14498036" y="7377043"/>
            <a:ext cx="0" cy="53626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5" name="AutoShape 65"/>
          <p:cNvSpPr/>
          <p:nvPr/>
        </p:nvSpPr>
        <p:spPr>
          <a:xfrm>
            <a:off x="14498036" y="8904252"/>
            <a:ext cx="19050" cy="263964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94594" cy="5932932"/>
            </a:xfrm>
            <a:custGeom>
              <a:avLst/>
              <a:gdLst/>
              <a:ahLst/>
              <a:cxnLst/>
              <a:rect l="l" t="t" r="r" b="b"/>
              <a:pathLst>
                <a:path w="10594594" h="5932932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399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32017" y="1210847"/>
            <a:ext cx="9130784" cy="9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5"/>
              </a:lnSpc>
            </a:pPr>
            <a:r>
              <a:rPr lang="en-US" sz="566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FLOWCHART / DIAGRAM</a:t>
            </a:r>
            <a:endParaRPr lang="en-US" sz="566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2432013"/>
            <a:ext cx="16230600" cy="9838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95"/>
              </a:lnSpc>
            </a:pPr>
            <a:r>
              <a:rPr lang="en-US" sz="3600">
                <a:solidFill>
                  <a:srgbClr val="00B0F0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🔹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 The system begins with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camera input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, processed in real time using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AI models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.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4795"/>
              </a:lnSpc>
            </a:pP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4795"/>
              </a:lnSpc>
            </a:pPr>
            <a:r>
              <a:rPr lang="en-US" sz="3600" b="1">
                <a:solidFill>
                  <a:schemeClr val="accent2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👁 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For blind users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,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object detection algorithms (YOLO/SSD)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 identify items and estimate their position. The system generates a description and delivers it via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text-to-speech audio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.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4795"/>
              </a:lnSpc>
            </a:pPr>
            <a:r>
              <a:rPr lang="en-US" sz="3600">
                <a:solidFill>
                  <a:schemeClr val="accent2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🤟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For deaf &amp; mute users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,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 gesture recognition models (MediaPipe/CNN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) classify hand movements. The system converts them into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text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 and then into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speech output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 for communication.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4795"/>
              </a:lnSpc>
            </a:pPr>
            <a:r>
              <a:rPr lang="en-US" sz="3600">
                <a:solidFill>
                  <a:schemeClr val="accent2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🧏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To communicate with deaf users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, a text input is translated into 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sign language video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 using a sign generation model and avatar animation, making the message visually accessible.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4795"/>
              </a:lnSpc>
            </a:pP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4795"/>
              </a:lnSpc>
            </a:pPr>
            <a:r>
              <a:rPr lang="en-US" sz="3600">
                <a:solidFill>
                  <a:schemeClr val="accent2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⚙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The entire pipeline runs</a:t>
            </a: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 locally or on-device, ensuring low latency, offline capability, and portability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.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4795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94594" cy="5932932"/>
            </a:xfrm>
            <a:custGeom>
              <a:avLst/>
              <a:gdLst/>
              <a:ahLst/>
              <a:cxnLst/>
              <a:rect l="l" t="t" r="r" b="b"/>
              <a:pathLst>
                <a:path w="10594594" h="5932932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399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32017" y="1159895"/>
            <a:ext cx="9130784" cy="102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5"/>
              </a:lnSpc>
            </a:pPr>
            <a:r>
              <a:rPr lang="en-US" sz="566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FEATURES AND NOVELTY </a:t>
            </a:r>
            <a:endParaRPr lang="en-US" sz="566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2792328"/>
            <a:ext cx="16230600" cy="691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70"/>
              </a:lnSpc>
              <a:spcBef>
                <a:spcPct val="0"/>
              </a:spcBef>
            </a:pPr>
            <a:r>
              <a:rPr lang="en-US" sz="4220">
                <a:solidFill>
                  <a:srgbClr val="00B0F0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🔹</a:t>
            </a:r>
            <a:r>
              <a:rPr lang="en-US" sz="422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</a:t>
            </a:r>
            <a:r>
              <a:rPr lang="en-US" sz="4220" b="1">
                <a:solidFill>
                  <a:srgbClr val="00B0F0"/>
                </a:solidFill>
                <a:latin typeface="Arial" panose="020B0604020202020204" pitchFamily="34" charset="0"/>
                <a:ea typeface="Arial Bold" panose="020B0802020202020204"/>
                <a:cs typeface="Arial" panose="020B0604020202020204" pitchFamily="34" charset="0"/>
                <a:sym typeface="Arial Bold" panose="020B0802020202020204"/>
              </a:rPr>
              <a:t>Key Features</a:t>
            </a:r>
            <a:endParaRPr lang="en-US" sz="4220" b="1">
              <a:solidFill>
                <a:srgbClr val="FFFFFF"/>
              </a:solidFill>
              <a:latin typeface="Arial" panose="020B0604020202020204" pitchFamily="34" charset="0"/>
              <a:ea typeface="Arial Bold" panose="020B0802020202020204"/>
              <a:cs typeface="Arial" panose="020B0604020202020204" pitchFamily="34" charset="0"/>
              <a:sym typeface="Arial Bold" panose="020B0802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AI-powered system for blind and deaf/mute users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Real-time object and gesture recognition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Gesture-to-text, text-to-speech conversion and text-to-Gesture 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Works offline, optimized for portable devices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algn="just">
              <a:lnSpc>
                <a:spcPts val="4750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5570"/>
              </a:lnSpc>
              <a:spcBef>
                <a:spcPct val="0"/>
              </a:spcBef>
            </a:pPr>
            <a:r>
              <a:rPr lang="en-US" sz="4220" b="1">
                <a:solidFill>
                  <a:srgbClr val="00B0F0"/>
                </a:solidFill>
                <a:latin typeface="Arial" panose="020B0604020202020204" pitchFamily="34" charset="0"/>
                <a:ea typeface="Arial Bold" panose="020B0802020202020204"/>
                <a:cs typeface="Arial" panose="020B0604020202020204" pitchFamily="34" charset="0"/>
                <a:sym typeface="Arial Bold" panose="020B0802020202020204"/>
              </a:rPr>
              <a:t>🔹 Novelty</a:t>
            </a:r>
            <a:endParaRPr lang="en-US" sz="4220" b="1">
              <a:solidFill>
                <a:srgbClr val="FFFFFF"/>
              </a:solidFill>
              <a:latin typeface="Arial" panose="020B0604020202020204" pitchFamily="34" charset="0"/>
              <a:ea typeface="Arial Bold" panose="020B0802020202020204"/>
              <a:cs typeface="Arial" panose="020B0604020202020204" pitchFamily="34" charset="0"/>
              <a:sym typeface="Arial Bold" panose="020B0802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Single system supporting multiple disabilities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Uses Computer Vision + NLP together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Enables gesture-to-speech interaction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Suitable for rural and low-resource areas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594594" cy="5932932"/>
            </a:xfrm>
            <a:custGeom>
              <a:avLst/>
              <a:gdLst/>
              <a:ahLst/>
              <a:cxnLst/>
              <a:rect l="l" t="t" r="r" b="b"/>
              <a:pathLst>
                <a:path w="10594594" h="5932932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b="-399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3351817" y="1159895"/>
            <a:ext cx="12479789" cy="102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5"/>
              </a:lnSpc>
            </a:pPr>
            <a:r>
              <a:rPr lang="en-US" sz="566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DRAWBACK AND SHOWSTOPPERS</a:t>
            </a:r>
            <a:endParaRPr lang="en-US" sz="566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2974179"/>
            <a:ext cx="16230600" cy="569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70"/>
              </a:lnSpc>
              <a:spcBef>
                <a:spcPct val="0"/>
              </a:spcBef>
            </a:pPr>
            <a:r>
              <a:rPr lang="en-US" sz="4220">
                <a:solidFill>
                  <a:srgbClr val="00B0F0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🔹</a:t>
            </a:r>
            <a:r>
              <a:rPr lang="en-US" sz="422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</a:t>
            </a:r>
            <a:r>
              <a:rPr lang="en-US" sz="4220" b="1">
                <a:solidFill>
                  <a:srgbClr val="00B0F0"/>
                </a:solidFill>
                <a:latin typeface="Arial" panose="020B0604020202020204" pitchFamily="34" charset="0"/>
                <a:ea typeface="Arial Bold" panose="020B0802020202020204"/>
                <a:cs typeface="Arial" panose="020B0604020202020204" pitchFamily="34" charset="0"/>
                <a:sym typeface="Arial Bold" panose="020B0802020202020204"/>
              </a:rPr>
              <a:t>Drawbacks</a:t>
            </a:r>
            <a:endParaRPr lang="en-US" sz="4220" b="1">
              <a:solidFill>
                <a:srgbClr val="FFFFFF"/>
              </a:solidFill>
              <a:latin typeface="Arial" panose="020B0604020202020204" pitchFamily="34" charset="0"/>
              <a:ea typeface="Arial Bold" panose="020B0802020202020204"/>
              <a:cs typeface="Arial" panose="020B0604020202020204" pitchFamily="34" charset="0"/>
              <a:sym typeface="Arial Bold" panose="020B0802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Lower accuracy in poor lighting or crowded areas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Limited gesture support in early stages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Audio output not ideal in noisy environments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algn="just">
              <a:lnSpc>
                <a:spcPts val="4750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5570"/>
              </a:lnSpc>
              <a:spcBef>
                <a:spcPct val="0"/>
              </a:spcBef>
            </a:pPr>
            <a:r>
              <a:rPr lang="en-US" sz="4220">
                <a:solidFill>
                  <a:srgbClr val="00B0F0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🔹 </a:t>
            </a:r>
            <a:r>
              <a:rPr lang="en-US" sz="4220" b="1">
                <a:solidFill>
                  <a:srgbClr val="00B0F0"/>
                </a:solidFill>
                <a:latin typeface="Arial" panose="020B0604020202020204" pitchFamily="34" charset="0"/>
                <a:ea typeface="Arial Bold" panose="020B0802020202020204"/>
                <a:cs typeface="Arial" panose="020B0604020202020204" pitchFamily="34" charset="0"/>
                <a:sym typeface="Arial Bold" panose="020B0802020202020204"/>
              </a:rPr>
              <a:t>Showstoppers &amp; Mitigations</a:t>
            </a:r>
            <a:endParaRPr lang="en-US" sz="4220" b="1">
              <a:solidFill>
                <a:srgbClr val="FFFFFF"/>
              </a:solidFill>
              <a:latin typeface="Arial" panose="020B0604020202020204" pitchFamily="34" charset="0"/>
              <a:ea typeface="Arial Bold" panose="020B0802020202020204"/>
              <a:cs typeface="Arial" panose="020B0604020202020204" pitchFamily="34" charset="0"/>
              <a:sym typeface="Arial Bold" panose="020B0802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</a:t>
            </a:r>
            <a:r>
              <a:rPr lang="en-US" sz="3600" b="1">
                <a:solidFill>
                  <a:srgbClr val="FFFFFF"/>
                </a:solidFill>
                <a:latin typeface="Arial" panose="020B0604020202020204" pitchFamily="34" charset="0"/>
                <a:ea typeface="Arial Bold" panose="020B0802020202020204"/>
                <a:cs typeface="Arial" panose="020B0604020202020204" pitchFamily="34" charset="0"/>
                <a:sym typeface="Arial Bold" panose="020B0802020202020204"/>
              </a:rPr>
              <a:t>Hardware dependency →</a:t>
            </a: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Minimized with mobile &amp; low-cost sensors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</a:t>
            </a:r>
            <a:r>
              <a:rPr lang="en-US" sz="3600" b="1">
                <a:solidFill>
                  <a:srgbClr val="FFFFFF"/>
                </a:solidFill>
                <a:latin typeface="Arial" panose="020B0604020202020204" pitchFamily="34" charset="0"/>
                <a:ea typeface="Arial Bold" panose="020B0802020202020204"/>
                <a:cs typeface="Arial" panose="020B0604020202020204" pitchFamily="34" charset="0"/>
                <a:sym typeface="Arial Bold" panose="020B0802020202020204"/>
              </a:rPr>
              <a:t>Latency issues →</a:t>
            </a: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Solved using lightweight, optimized AI models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  <a:p>
            <a:pPr marL="777240" lvl="1" indent="-388620" algn="just">
              <a:lnSpc>
                <a:spcPts val="4750"/>
              </a:lnSpc>
              <a:buFont typeface="Arial" panose="020B0604020202020204"/>
              <a:buChar char="•"/>
            </a:pP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</a:t>
            </a:r>
            <a:r>
              <a:rPr lang="en-US" sz="3600" b="1">
                <a:solidFill>
                  <a:srgbClr val="FFFFFF"/>
                </a:solidFill>
                <a:latin typeface="Arial" panose="020B0604020202020204" pitchFamily="34" charset="0"/>
                <a:ea typeface="Arial Bold" panose="020B0802020202020204"/>
                <a:cs typeface="Arial" panose="020B0604020202020204" pitchFamily="34" charset="0"/>
                <a:sym typeface="Arial Bold" panose="020B0802020202020204"/>
              </a:rPr>
              <a:t>Gesture limitations →</a:t>
            </a:r>
            <a:r>
              <a:rPr lang="en-US" sz="360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/>
                <a:cs typeface="Arial" panose="020B0604020202020204" pitchFamily="34" charset="0"/>
                <a:sym typeface="Arial" panose="020B0604020202020204"/>
              </a:rPr>
              <a:t> Start with basic signs and expand gradually</a:t>
            </a:r>
            <a:endParaRPr lang="en-US" sz="3600">
              <a:solidFill>
                <a:srgbClr val="FFFFFF"/>
              </a:solidFill>
              <a:latin typeface="Arial" panose="020B0604020202020204" pitchFamily="34" charset="0"/>
              <a:ea typeface="Arial" panose="020B0604020202020204"/>
              <a:cs typeface="Arial" panose="020B0604020202020204" pitchFamily="34" charset="0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94594" cy="5932932"/>
            </a:xfrm>
            <a:custGeom>
              <a:avLst/>
              <a:gdLst/>
              <a:ahLst/>
              <a:cxnLst/>
              <a:rect l="l" t="t" r="r" b="b"/>
              <a:pathLst>
                <a:path w="10594594" h="5932932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399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663116" y="1210847"/>
            <a:ext cx="9130784" cy="102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5"/>
              </a:lnSpc>
            </a:pPr>
            <a:r>
              <a:rPr lang="en-US" sz="566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TEAM NAME : </a:t>
            </a:r>
            <a:r>
              <a:rPr lang="en-US" sz="5660">
                <a:solidFill>
                  <a:srgbClr val="CB6CE6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VegaVerse</a:t>
            </a:r>
            <a:endParaRPr lang="en-US" sz="5660">
              <a:solidFill>
                <a:srgbClr val="CB6CE6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1986015"/>
            <a:ext cx="16230600" cy="10148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95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5620"/>
              </a:lnSpc>
            </a:pPr>
            <a:r>
              <a:rPr lang="en-US" sz="4220" b="1">
                <a:solidFill>
                  <a:srgbClr val="7030A0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👥 </a:t>
            </a:r>
            <a:r>
              <a:rPr lang="en-US" sz="4220" b="1">
                <a:solidFill>
                  <a:srgbClr val="00B0F0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Team Members:</a:t>
            </a:r>
            <a:endParaRPr lang="en-US" sz="4220" b="1">
              <a:solidFill>
                <a:srgbClr val="D9D9D9"/>
              </a:solidFill>
              <a:latin typeface="Arial" panose="020B0604020202020204" pitchFamily="34" charset="0"/>
              <a:ea typeface="Playfair Display Bold"/>
              <a:cs typeface="Arial" panose="020B0604020202020204" pitchFamily="34" charset="0"/>
              <a:sym typeface="Playfair Display Bold"/>
            </a:endParaRPr>
          </a:p>
          <a:p>
            <a:pPr algn="just">
              <a:lnSpc>
                <a:spcPts val="5325"/>
              </a:lnSpc>
            </a:pPr>
            <a:r>
              <a:rPr lang="en-US" sz="40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1. Madhulatha Seerapu</a:t>
            </a:r>
            <a:endParaRPr lang="en-US" sz="4000" b="1">
              <a:solidFill>
                <a:srgbClr val="D9D9D9"/>
              </a:solidFill>
              <a:latin typeface="Arial" panose="020B0604020202020204" pitchFamily="34" charset="0"/>
              <a:ea typeface="Playfair Display Bold"/>
              <a:cs typeface="Arial" panose="020B0604020202020204" pitchFamily="34" charset="0"/>
              <a:sym typeface="Playfair Display Bold"/>
            </a:endParaRPr>
          </a:p>
          <a:p>
            <a:pPr algn="just">
              <a:lnSpc>
                <a:spcPts val="4795"/>
              </a:lnSpc>
            </a:pPr>
            <a:r>
              <a:rPr lang="en-US" sz="36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 </a:t>
            </a: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Email: madhuseerapu79@gmail.com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4795"/>
              </a:lnSpc>
            </a:pP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Roboto" panose="02000000000000000000"/>
                <a:cs typeface="Arial" panose="020B0604020202020204" pitchFamily="34" charset="0"/>
                <a:sym typeface="Roboto" panose="02000000000000000000"/>
              </a:rPr>
              <a:t> Phone: 79898 45870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Roboto" panose="02000000000000000000"/>
              <a:cs typeface="Arial" panose="020B0604020202020204" pitchFamily="34" charset="0"/>
              <a:sym typeface="Roboto" panose="02000000000000000000"/>
            </a:endParaRPr>
          </a:p>
          <a:p>
            <a:pPr algn="just">
              <a:lnSpc>
                <a:spcPts val="4795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5325"/>
              </a:lnSpc>
            </a:pPr>
            <a:r>
              <a:rPr lang="en-US" sz="40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2. Sudharshan Paul Ganta</a:t>
            </a:r>
            <a:endParaRPr lang="en-US" sz="4000" b="1">
              <a:solidFill>
                <a:srgbClr val="D9D9D9"/>
              </a:solidFill>
              <a:latin typeface="Arial" panose="020B0604020202020204" pitchFamily="34" charset="0"/>
              <a:ea typeface="Playfair Display Bold"/>
              <a:cs typeface="Arial" panose="020B0604020202020204" pitchFamily="34" charset="0"/>
              <a:sym typeface="Playfair Display Bold"/>
            </a:endParaRPr>
          </a:p>
          <a:p>
            <a:pPr algn="just">
              <a:lnSpc>
                <a:spcPts val="4795"/>
              </a:lnSpc>
            </a:pP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 Email: gantasudarshanpaul@gmail.com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Playfair Display"/>
              <a:cs typeface="Arial" panose="020B0604020202020204" pitchFamily="34" charset="0"/>
              <a:sym typeface="Playfair Display"/>
            </a:endParaRPr>
          </a:p>
          <a:p>
            <a:pPr algn="just">
              <a:lnSpc>
                <a:spcPts val="4795"/>
              </a:lnSpc>
            </a:pP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Roboto" panose="02000000000000000000"/>
                <a:cs typeface="Arial" panose="020B0604020202020204" pitchFamily="34" charset="0"/>
                <a:sym typeface="Roboto" panose="02000000000000000000"/>
              </a:rPr>
              <a:t> Phone: 63034 83585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Roboto" panose="02000000000000000000"/>
              <a:cs typeface="Arial" panose="020B0604020202020204" pitchFamily="34" charset="0"/>
              <a:sym typeface="Roboto" panose="02000000000000000000"/>
            </a:endParaRPr>
          </a:p>
          <a:p>
            <a:pPr algn="just">
              <a:lnSpc>
                <a:spcPts val="4795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5325"/>
              </a:lnSpc>
            </a:pPr>
            <a:r>
              <a:rPr lang="en-US" sz="4000" b="1">
                <a:solidFill>
                  <a:srgbClr val="D9D9D9"/>
                </a:solidFill>
                <a:latin typeface="Arial" panose="020B0604020202020204" pitchFamily="34" charset="0"/>
                <a:ea typeface="Playfair Display"/>
                <a:cs typeface="Arial" panose="020B0604020202020204" pitchFamily="34" charset="0"/>
                <a:sym typeface="Playfair Display"/>
              </a:rPr>
              <a:t>3</a:t>
            </a:r>
            <a:r>
              <a:rPr lang="en-US" sz="4000" b="1">
                <a:solidFill>
                  <a:srgbClr val="D9D9D9"/>
                </a:solidFill>
                <a:latin typeface="Arial" panose="020B0604020202020204" pitchFamily="34" charset="0"/>
                <a:ea typeface="Playfair Display Bold"/>
                <a:cs typeface="Arial" panose="020B0604020202020204" pitchFamily="34" charset="0"/>
                <a:sym typeface="Playfair Display Bold"/>
              </a:rPr>
              <a:t>. Sree Harsha Alapati</a:t>
            </a:r>
            <a:endParaRPr lang="en-US" sz="4000" b="1">
              <a:solidFill>
                <a:srgbClr val="D9D9D9"/>
              </a:solidFill>
              <a:latin typeface="Arial" panose="020B0604020202020204" pitchFamily="34" charset="0"/>
              <a:ea typeface="Playfair Display Bold"/>
              <a:cs typeface="Arial" panose="020B0604020202020204" pitchFamily="34" charset="0"/>
              <a:sym typeface="Playfair Display Bold"/>
            </a:endParaRPr>
          </a:p>
          <a:p>
            <a:pPr algn="just">
              <a:lnSpc>
                <a:spcPts val="4795"/>
              </a:lnSpc>
            </a:pP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Roboto" panose="02000000000000000000"/>
                <a:cs typeface="Arial" panose="020B0604020202020204" pitchFamily="34" charset="0"/>
                <a:sym typeface="Roboto" panose="02000000000000000000"/>
              </a:rPr>
              <a:t> Email: sreeharshaalapati@gmail.com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Roboto" panose="02000000000000000000"/>
              <a:cs typeface="Arial" panose="020B0604020202020204" pitchFamily="34" charset="0"/>
              <a:sym typeface="Roboto" panose="02000000000000000000"/>
            </a:endParaRPr>
          </a:p>
          <a:p>
            <a:pPr algn="just">
              <a:lnSpc>
                <a:spcPts val="4795"/>
              </a:lnSpc>
            </a:pPr>
            <a:r>
              <a:rPr lang="en-US" sz="3600">
                <a:solidFill>
                  <a:srgbClr val="D9D9D9"/>
                </a:solidFill>
                <a:latin typeface="Arial" panose="020B0604020202020204" pitchFamily="34" charset="0"/>
                <a:ea typeface="Roboto" panose="02000000000000000000"/>
                <a:cs typeface="Arial" panose="020B0604020202020204" pitchFamily="34" charset="0"/>
                <a:sym typeface="Roboto" panose="02000000000000000000"/>
              </a:rPr>
              <a:t> Phone: 95021 62154</a:t>
            </a:r>
            <a:endParaRPr lang="en-US" sz="3600">
              <a:solidFill>
                <a:srgbClr val="D9D9D9"/>
              </a:solidFill>
              <a:latin typeface="Arial" panose="020B0604020202020204" pitchFamily="34" charset="0"/>
              <a:ea typeface="Roboto" panose="02000000000000000000"/>
              <a:cs typeface="Arial" panose="020B0604020202020204" pitchFamily="34" charset="0"/>
              <a:sym typeface="Roboto" panose="02000000000000000000"/>
            </a:endParaRPr>
          </a:p>
          <a:p>
            <a:pPr algn="just">
              <a:lnSpc>
                <a:spcPts val="4795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4795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4795"/>
              </a:lnSpc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l="-22" r="-2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76211" cy="26209498"/>
            </a:xfrm>
            <a:custGeom>
              <a:avLst/>
              <a:gdLst/>
              <a:ahLst/>
              <a:cxnLst/>
              <a:rect l="l" t="t" r="r" b="b"/>
              <a:pathLst>
                <a:path w="20476211" h="26209498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r="-22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10798857">
            <a:off x="4832696" y="2189493"/>
            <a:ext cx="8590832" cy="4810866"/>
            <a:chOff x="0" y="0"/>
            <a:chExt cx="11454443" cy="64144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454384" cy="6414516"/>
            </a:xfrm>
            <a:custGeom>
              <a:avLst/>
              <a:gdLst/>
              <a:ahLst/>
              <a:cxnLst/>
              <a:rect l="l" t="t" r="r" b="b"/>
              <a:pathLst>
                <a:path w="11454384" h="6414516">
                  <a:moveTo>
                    <a:pt x="0" y="0"/>
                  </a:moveTo>
                  <a:lnTo>
                    <a:pt x="11454384" y="0"/>
                  </a:lnTo>
                  <a:lnTo>
                    <a:pt x="11454384" y="6414516"/>
                  </a:lnTo>
                  <a:lnTo>
                    <a:pt x="0" y="64145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b="-398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3326647" y="3244230"/>
            <a:ext cx="11803723" cy="314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40"/>
              </a:lnSpc>
            </a:pPr>
            <a:r>
              <a:rPr lang="en-US" sz="19015" b="1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Thank you</a:t>
            </a:r>
            <a:endParaRPr lang="en-US" sz="19015" b="1">
              <a:solidFill>
                <a:srgbClr val="FFFFFF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3154</Words>
  <Application>WPS Presentation</Application>
  <PresentationFormat>On-screen Show (4:3)</PresentationFormat>
  <Paragraphs>131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SimSun</vt:lpstr>
      <vt:lpstr>Wingdings</vt:lpstr>
      <vt:lpstr>Arial</vt:lpstr>
      <vt:lpstr>Arial Bold</vt:lpstr>
      <vt:lpstr>Playfair Display Bold</vt:lpstr>
      <vt:lpstr>Playfair Display</vt:lpstr>
      <vt:lpstr>Canva Sans Bold</vt:lpstr>
      <vt:lpstr>Roboto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Theme:</dc:title>
  <dc:creator/>
  <cp:lastModifiedBy>N210836 GANTA SUDHARSHAN PAUL</cp:lastModifiedBy>
  <cp:revision>7</cp:revision>
  <dcterms:created xsi:type="dcterms:W3CDTF">2006-08-16T00:00:00Z</dcterms:created>
  <dcterms:modified xsi:type="dcterms:W3CDTF">2025-07-02T04:21:22Z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0664191C19DB4056B1068D73EA7CDB71_12</vt:lpwstr>
  </property>
  <property fmtid="{D5CDD505-2E9C-101B-9397-08002B2CF9AE}" pid="3" name="KSOProductBuildVer">
    <vt:lpwstr>1033-12.2.0.21546</vt:lpwstr>
  </property>
</Properties>
</file>

<file path=docProps/thumbnail.jpeg>
</file>